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567" autoAdjust="0"/>
  </p:normalViewPr>
  <p:slideViewPr>
    <p:cSldViewPr snapToGrid="0">
      <p:cViewPr varScale="1">
        <p:scale>
          <a:sx n="56" d="100"/>
          <a:sy n="56" d="100"/>
        </p:scale>
        <p:origin x="84"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DCCBEE-3880-4AE1-9DE6-C1B36DAEEE77}"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9B767-076F-434C-B766-3279F6E5A83C}" type="slidenum">
              <a:rPr kumimoji="1" lang="ja-JP" altLang="en-US" smtClean="0"/>
              <a:t>‹#›</a:t>
            </a:fld>
            <a:endParaRPr kumimoji="1" lang="ja-JP" altLang="en-US"/>
          </a:p>
        </p:txBody>
      </p:sp>
    </p:spTree>
    <p:extLst>
      <p:ext uri="{BB962C8B-B14F-4D97-AF65-F5344CB8AC3E}">
        <p14:creationId xmlns:p14="http://schemas.microsoft.com/office/powerpoint/2010/main" val="33511873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NIHE (</a:t>
            </a:r>
            <a:r>
              <a:rPr kumimoji="1" lang="ja-JP" altLang="en-US" dirty="0"/>
              <a:t>国立衛生疫学研究所</a:t>
            </a:r>
            <a:r>
              <a:rPr kumimoji="1" lang="en-US" altLang="ja-JP" dirty="0"/>
              <a:t>) </a:t>
            </a:r>
            <a:r>
              <a:rPr kumimoji="1" lang="ja-JP" altLang="en-US" dirty="0"/>
              <a:t>内の</a:t>
            </a:r>
            <a:r>
              <a:rPr kumimoji="1" lang="en-US" altLang="ja-JP" dirty="0"/>
              <a:t>BSL3</a:t>
            </a:r>
            <a:r>
              <a:rPr kumimoji="1" lang="ja-JP" altLang="en-US" dirty="0"/>
              <a:t>実験室の運用の評価</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1</a:t>
            </a:fld>
            <a:endParaRPr kumimoji="1" lang="ja-JP" altLang="en-US"/>
          </a:p>
        </p:txBody>
      </p:sp>
    </p:spTree>
    <p:extLst>
      <p:ext uri="{BB962C8B-B14F-4D97-AF65-F5344CB8AC3E}">
        <p14:creationId xmlns:p14="http://schemas.microsoft.com/office/powerpoint/2010/main" val="810920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概要</a:t>
            </a:r>
          </a:p>
          <a:p>
            <a:r>
              <a:rPr kumimoji="1" lang="ja-JP" altLang="en-US" dirty="0"/>
              <a:t>・ </a:t>
            </a:r>
            <a:r>
              <a:rPr kumimoji="1" lang="en-US" altLang="ja-JP" dirty="0"/>
              <a:t>7</a:t>
            </a:r>
            <a:r>
              <a:rPr kumimoji="1" lang="ja-JP" altLang="en-US" dirty="0"/>
              <a:t>月</a:t>
            </a:r>
            <a:r>
              <a:rPr kumimoji="1" lang="en-US" altLang="ja-JP" dirty="0"/>
              <a:t>1</a:t>
            </a:r>
            <a:r>
              <a:rPr kumimoji="1" lang="ja-JP" altLang="en-US" dirty="0"/>
              <a:t>日の午後に、研修における</a:t>
            </a:r>
            <a:r>
              <a:rPr kumimoji="1" lang="en-US" altLang="ja-JP" dirty="0"/>
              <a:t>’NIHE</a:t>
            </a:r>
            <a:r>
              <a:rPr kumimoji="1" lang="ja-JP" altLang="en-US" dirty="0"/>
              <a:t>内の</a:t>
            </a:r>
            <a:r>
              <a:rPr kumimoji="1" lang="en-US" altLang="ja-JP" dirty="0"/>
              <a:t>BSL3</a:t>
            </a:r>
            <a:r>
              <a:rPr kumimoji="1" lang="ja-JP" altLang="en-US" dirty="0"/>
              <a:t>システムの訪問</a:t>
            </a:r>
            <a:r>
              <a:rPr kumimoji="1" lang="en-US" altLang="ja-JP" dirty="0"/>
              <a:t>’</a:t>
            </a:r>
            <a:r>
              <a:rPr kumimoji="1" lang="ja-JP" altLang="en-US" dirty="0"/>
              <a:t>は、おこなわれた。</a:t>
            </a:r>
            <a:endParaRPr kumimoji="1" lang="en-US" altLang="ja-JP" dirty="0"/>
          </a:p>
          <a:p>
            <a:r>
              <a:rPr kumimoji="1" lang="ja-JP" altLang="en-US" dirty="0"/>
              <a:t>・ 私達、</a:t>
            </a:r>
            <a:r>
              <a:rPr kumimoji="1" lang="en-US" altLang="ja-JP" dirty="0"/>
              <a:t>PIHCMC</a:t>
            </a:r>
            <a:r>
              <a:rPr kumimoji="1" lang="ja-JP" altLang="en-US" dirty="0"/>
              <a:t>の研究者と技術者と</a:t>
            </a:r>
            <a:r>
              <a:rPr kumimoji="1" lang="en-US" altLang="ja-JP" dirty="0"/>
              <a:t>JICA</a:t>
            </a:r>
            <a:r>
              <a:rPr kumimoji="1" lang="ja-JP" altLang="en-US" dirty="0"/>
              <a:t>の専門家は、</a:t>
            </a:r>
            <a:r>
              <a:rPr kumimoji="1" lang="en-US" altLang="ja-JP" dirty="0"/>
              <a:t>CLC (</a:t>
            </a:r>
            <a:r>
              <a:rPr kumimoji="1" lang="ja-JP" altLang="en-US" dirty="0"/>
              <a:t>実験室の品質保証と校正のためのセンター</a:t>
            </a:r>
            <a:r>
              <a:rPr kumimoji="1" lang="en-US" altLang="ja-JP" dirty="0"/>
              <a:t>) </a:t>
            </a:r>
            <a:r>
              <a:rPr kumimoji="1" lang="ja-JP" altLang="en-US" dirty="0"/>
              <a:t>に案内されて、</a:t>
            </a:r>
            <a:r>
              <a:rPr kumimoji="1" lang="en-US" altLang="ja-JP" dirty="0"/>
              <a:t>NIHE</a:t>
            </a:r>
            <a:r>
              <a:rPr kumimoji="1" lang="ja-JP" altLang="en-US" dirty="0"/>
              <a:t>の</a:t>
            </a:r>
            <a:r>
              <a:rPr kumimoji="1" lang="en-US" altLang="ja-JP" dirty="0"/>
              <a:t>HTC (</a:t>
            </a:r>
            <a:r>
              <a:rPr kumimoji="1" lang="ja-JP" altLang="en-US" dirty="0"/>
              <a:t>ハイテクセンター</a:t>
            </a:r>
            <a:r>
              <a:rPr kumimoji="1" lang="en-US" altLang="ja-JP" dirty="0"/>
              <a:t>) </a:t>
            </a:r>
            <a:r>
              <a:rPr kumimoji="1" lang="ja-JP" altLang="en-US" dirty="0"/>
              <a:t>内の</a:t>
            </a:r>
            <a:r>
              <a:rPr kumimoji="1" lang="en-US" altLang="ja-JP" dirty="0"/>
              <a:t>BSL3</a:t>
            </a:r>
            <a:r>
              <a:rPr kumimoji="1" lang="ja-JP" altLang="en-US" dirty="0"/>
              <a:t>システムを訪問した。</a:t>
            </a:r>
            <a:endParaRPr kumimoji="1" lang="en-US" altLang="ja-JP" dirty="0"/>
          </a:p>
          <a:p>
            <a:r>
              <a:rPr kumimoji="1" lang="ja-JP" altLang="en-US" dirty="0"/>
              <a:t>・ また、訪問の後で、</a:t>
            </a:r>
            <a:r>
              <a:rPr kumimoji="1" lang="en-US" altLang="ja-JP" dirty="0"/>
              <a:t>NIHE</a:t>
            </a:r>
            <a:r>
              <a:rPr kumimoji="1" lang="ja-JP" altLang="en-US" dirty="0"/>
              <a:t>内の</a:t>
            </a:r>
            <a:r>
              <a:rPr kumimoji="1" lang="en-US" altLang="ja-JP" dirty="0"/>
              <a:t>BSL3</a:t>
            </a:r>
            <a:r>
              <a:rPr kumimoji="1" lang="ja-JP" altLang="en-US" dirty="0"/>
              <a:t>システムの複数の運用書類は、</a:t>
            </a:r>
            <a:r>
              <a:rPr kumimoji="1" lang="en-US" altLang="ja-JP" dirty="0"/>
              <a:t>CLC</a:t>
            </a:r>
            <a:r>
              <a:rPr kumimoji="1" lang="ja-JP" altLang="en-US" dirty="0"/>
              <a:t>により提供された。</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2</a:t>
            </a:fld>
            <a:endParaRPr kumimoji="1" lang="ja-JP" altLang="en-US"/>
          </a:p>
        </p:txBody>
      </p:sp>
    </p:spTree>
    <p:extLst>
      <p:ext uri="{BB962C8B-B14F-4D97-AF65-F5344CB8AC3E}">
        <p14:creationId xmlns:p14="http://schemas.microsoft.com/office/powerpoint/2010/main" val="418708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エネルギーセンター</a:t>
            </a:r>
            <a:endParaRPr kumimoji="1" lang="en-US" altLang="ja-JP" dirty="0"/>
          </a:p>
          <a:p>
            <a:r>
              <a:rPr kumimoji="1" lang="ja-JP" altLang="en-US" dirty="0"/>
              <a:t>・ エネルギーセンターは、</a:t>
            </a:r>
            <a:r>
              <a:rPr kumimoji="1" lang="en-US" altLang="ja-JP" dirty="0"/>
              <a:t>NIHE</a:t>
            </a:r>
            <a:r>
              <a:rPr kumimoji="1" lang="ja-JP" altLang="en-US" dirty="0"/>
              <a:t>の</a:t>
            </a:r>
            <a:r>
              <a:rPr kumimoji="1" lang="en-US" altLang="ja-JP" dirty="0"/>
              <a:t>HTC</a:t>
            </a:r>
            <a:r>
              <a:rPr kumimoji="1" lang="ja-JP" altLang="en-US" dirty="0"/>
              <a:t>の近くに存在している。しかしながら、エネルギーセンターと</a:t>
            </a:r>
            <a:r>
              <a:rPr kumimoji="1" lang="en-US" altLang="ja-JP" dirty="0"/>
              <a:t>HTC</a:t>
            </a:r>
            <a:r>
              <a:rPr kumimoji="1" lang="ja-JP" altLang="en-US" dirty="0"/>
              <a:t>の間の距離は約</a:t>
            </a:r>
            <a:r>
              <a:rPr kumimoji="1" lang="en-US" altLang="ja-JP" dirty="0"/>
              <a:t>50m</a:t>
            </a:r>
            <a:r>
              <a:rPr kumimoji="1" lang="ja-JP" altLang="en-US" dirty="0"/>
              <a:t>であり、そのため、この距離は多くのエネルギー損失を作る。関係する多くの人は、長い間、この問題を改善するとめに努力してきた。</a:t>
            </a:r>
            <a:endParaRPr kumimoji="1" lang="en-US" altLang="ja-JP" dirty="0"/>
          </a:p>
          <a:p>
            <a:r>
              <a:rPr kumimoji="1" lang="ja-JP" altLang="en-US" dirty="0"/>
              <a:t>・ エネルギーセンターは、発電機、ボイラー、チラー、その他の関連する機器を持つ。</a:t>
            </a:r>
            <a:endParaRPr kumimoji="1" lang="en-US" altLang="ja-JP" dirty="0"/>
          </a:p>
          <a:p>
            <a:r>
              <a:rPr kumimoji="1" lang="ja-JP" altLang="en-US" dirty="0"/>
              <a:t>・ 私達の訪問時に、全ての機器は運転されずにスタンバイしていた。 ・　全ての機器は目視点検により、よく維持管理されていると思われる。</a:t>
            </a:r>
            <a:endParaRPr kumimoji="1" lang="en-US" altLang="ja-JP" dirty="0"/>
          </a:p>
          <a:p>
            <a:r>
              <a:rPr kumimoji="1" lang="ja-JP" altLang="en-US" dirty="0"/>
              <a:t>・  </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3</a:t>
            </a:fld>
            <a:endParaRPr kumimoji="1" lang="ja-JP" altLang="en-US"/>
          </a:p>
        </p:txBody>
      </p:sp>
    </p:spTree>
    <p:extLst>
      <p:ext uri="{BB962C8B-B14F-4D97-AF65-F5344CB8AC3E}">
        <p14:creationId xmlns:p14="http://schemas.microsoft.com/office/powerpoint/2010/main" val="1298927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BSL3</a:t>
            </a:r>
            <a:r>
              <a:rPr kumimoji="1" lang="ja-JP" altLang="en-US" dirty="0"/>
              <a:t>実験室</a:t>
            </a:r>
            <a:endParaRPr kumimoji="1" lang="en-US" altLang="ja-JP" dirty="0"/>
          </a:p>
          <a:p>
            <a:r>
              <a:rPr kumimoji="1" lang="ja-JP" altLang="en-US" dirty="0"/>
              <a:t>・ </a:t>
            </a:r>
            <a:r>
              <a:rPr kumimoji="1" lang="en-US" altLang="ja-JP" dirty="0"/>
              <a:t>3</a:t>
            </a:r>
            <a:r>
              <a:rPr kumimoji="1" lang="ja-JP" altLang="en-US" dirty="0"/>
              <a:t>つの</a:t>
            </a:r>
            <a:r>
              <a:rPr kumimoji="1" lang="en-US" altLang="ja-JP" dirty="0"/>
              <a:t>BSL3</a:t>
            </a:r>
            <a:r>
              <a:rPr kumimoji="1" lang="ja-JP" altLang="en-US" dirty="0"/>
              <a:t>実験室と</a:t>
            </a:r>
            <a:r>
              <a:rPr kumimoji="1" lang="en-US" altLang="ja-JP" dirty="0"/>
              <a:t>1</a:t>
            </a:r>
            <a:r>
              <a:rPr kumimoji="1" lang="ja-JP" altLang="en-US" dirty="0"/>
              <a:t>つの</a:t>
            </a:r>
            <a:r>
              <a:rPr kumimoji="1" lang="en-US" altLang="ja-JP" dirty="0"/>
              <a:t>ABSL3</a:t>
            </a:r>
            <a:r>
              <a:rPr kumimoji="1" lang="ja-JP" altLang="en-US" dirty="0"/>
              <a:t>実験室は、</a:t>
            </a:r>
            <a:r>
              <a:rPr kumimoji="1" lang="en-US" altLang="ja-JP" dirty="0"/>
              <a:t>NIHE</a:t>
            </a:r>
            <a:r>
              <a:rPr kumimoji="1" lang="ja-JP" altLang="en-US" dirty="0"/>
              <a:t>の</a:t>
            </a:r>
            <a:r>
              <a:rPr kumimoji="1" lang="en-US" altLang="ja-JP" dirty="0"/>
              <a:t>HTC</a:t>
            </a:r>
            <a:r>
              <a:rPr kumimoji="1" lang="ja-JP" altLang="en-US" dirty="0"/>
              <a:t>の</a:t>
            </a:r>
            <a:r>
              <a:rPr kumimoji="1" lang="en-US" altLang="ja-JP" dirty="0"/>
              <a:t>2</a:t>
            </a:r>
            <a:r>
              <a:rPr kumimoji="1" lang="ja-JP" altLang="en-US" dirty="0"/>
              <a:t>階に存在している。</a:t>
            </a:r>
          </a:p>
          <a:p>
            <a:r>
              <a:rPr kumimoji="1" lang="ja-JP" altLang="en-US" dirty="0"/>
              <a:t>・私達の訪問時に、全ての実験室は運転されていなかった。なぜなら、年の点検のため。 </a:t>
            </a:r>
            <a:endParaRPr kumimoji="1" lang="en-US" altLang="ja-JP" dirty="0"/>
          </a:p>
          <a:p>
            <a:r>
              <a:rPr kumimoji="1" lang="ja-JP" altLang="en-US" dirty="0"/>
              <a:t>・ そのため、空調システムは停止していた。換気のみを除いて。</a:t>
            </a:r>
            <a:endParaRPr kumimoji="1" lang="en-US" altLang="ja-JP" dirty="0"/>
          </a:p>
          <a:p>
            <a:r>
              <a:rPr kumimoji="1" lang="ja-JP" altLang="en-US" dirty="0"/>
              <a:t>・ 全ての実験室と含まれる機器は、目視点検により、よく維持管理されていると思われる。しかし、両面オートクレーブは壊れていた。</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4</a:t>
            </a:fld>
            <a:endParaRPr kumimoji="1" lang="ja-JP" altLang="en-US"/>
          </a:p>
        </p:txBody>
      </p:sp>
    </p:spTree>
    <p:extLst>
      <p:ext uri="{BB962C8B-B14F-4D97-AF65-F5344CB8AC3E}">
        <p14:creationId xmlns:p14="http://schemas.microsoft.com/office/powerpoint/2010/main" val="1353387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機械室</a:t>
            </a:r>
            <a:endParaRPr kumimoji="1" lang="en-US" altLang="ja-JP" dirty="0"/>
          </a:p>
          <a:p>
            <a:r>
              <a:rPr kumimoji="1" lang="ja-JP" altLang="en-US" dirty="0"/>
              <a:t>・ 機械室は、</a:t>
            </a:r>
            <a:r>
              <a:rPr kumimoji="1" lang="en-US" altLang="ja-JP" dirty="0"/>
              <a:t>NIHE</a:t>
            </a:r>
            <a:r>
              <a:rPr kumimoji="1" lang="ja-JP" altLang="en-US" dirty="0"/>
              <a:t>の</a:t>
            </a:r>
            <a:r>
              <a:rPr kumimoji="1" lang="en-US" altLang="ja-JP" dirty="0"/>
              <a:t>HTC</a:t>
            </a:r>
            <a:r>
              <a:rPr kumimoji="1" lang="ja-JP" altLang="en-US" dirty="0"/>
              <a:t>の</a:t>
            </a:r>
            <a:r>
              <a:rPr kumimoji="1" lang="en-US" altLang="ja-JP" dirty="0"/>
              <a:t>3</a:t>
            </a:r>
            <a:r>
              <a:rPr kumimoji="1" lang="ja-JP" altLang="en-US" dirty="0"/>
              <a:t>階に存在している。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機械室は、空調機、ファン、フィルター、その他の関連する機器、ダクトと配管を持つ。</a:t>
            </a:r>
            <a:endParaRPr kumimoji="1" lang="en-US" altLang="ja-JP" dirty="0"/>
          </a:p>
          <a:p>
            <a:r>
              <a:rPr kumimoji="1" lang="ja-JP" altLang="en-US" dirty="0"/>
              <a:t>・ 全ての機器は、目視点検により、よく維持管理されていると思われる。</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5</a:t>
            </a:fld>
            <a:endParaRPr kumimoji="1" lang="ja-JP" altLang="en-US"/>
          </a:p>
        </p:txBody>
      </p:sp>
    </p:spTree>
    <p:extLst>
      <p:ext uri="{BB962C8B-B14F-4D97-AF65-F5344CB8AC3E}">
        <p14:creationId xmlns:p14="http://schemas.microsoft.com/office/powerpoint/2010/main" val="415504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管理室</a:t>
            </a:r>
            <a:endParaRPr kumimoji="1" lang="en-US" altLang="ja-JP" dirty="0"/>
          </a:p>
          <a:p>
            <a:r>
              <a:rPr kumimoji="1" lang="ja-JP" altLang="en-US" dirty="0"/>
              <a:t>・ 管理室は、</a:t>
            </a:r>
            <a:r>
              <a:rPr kumimoji="1" lang="en-US" altLang="ja-JP" dirty="0"/>
              <a:t>NIHE</a:t>
            </a:r>
            <a:r>
              <a:rPr kumimoji="1" lang="ja-JP" altLang="en-US" dirty="0"/>
              <a:t>の</a:t>
            </a:r>
            <a:r>
              <a:rPr kumimoji="1" lang="en-US" altLang="ja-JP" dirty="0"/>
              <a:t>HTC</a:t>
            </a:r>
            <a:r>
              <a:rPr kumimoji="1" lang="ja-JP" altLang="en-US" dirty="0"/>
              <a:t>の</a:t>
            </a:r>
            <a:r>
              <a:rPr kumimoji="1" lang="en-US" altLang="ja-JP" dirty="0"/>
              <a:t>2</a:t>
            </a:r>
            <a:r>
              <a:rPr kumimoji="1" lang="ja-JP" altLang="en-US" dirty="0"/>
              <a:t>階の、</a:t>
            </a:r>
            <a:r>
              <a:rPr kumimoji="1" lang="en-US" altLang="ja-JP" dirty="0"/>
              <a:t>BSL3</a:t>
            </a:r>
            <a:r>
              <a:rPr kumimoji="1" lang="ja-JP" altLang="en-US" dirty="0"/>
              <a:t>実験室の入口に存在している。</a:t>
            </a:r>
            <a:endParaRPr kumimoji="1" lang="en-US" altLang="ja-JP" dirty="0"/>
          </a:p>
          <a:p>
            <a:r>
              <a:rPr kumimoji="1" lang="ja-JP" altLang="en-US" dirty="0"/>
              <a:t>・ 管理室は制御と監視システムを持つ。</a:t>
            </a:r>
            <a:endParaRPr kumimoji="1" lang="en-US" altLang="ja-JP" dirty="0"/>
          </a:p>
          <a:p>
            <a:r>
              <a:rPr kumimoji="1" lang="ja-JP" altLang="en-US" dirty="0"/>
              <a:t>・ 制御と監視システムは、目視確認により、よく稼働していると思われる。</a:t>
            </a:r>
            <a:endParaRPr kumimoji="1" lang="en-US" altLang="ja-JP" dirty="0"/>
          </a:p>
          <a:p>
            <a:r>
              <a:rPr kumimoji="1" lang="ja-JP" altLang="en-US" dirty="0"/>
              <a:t>・ 監視システムは、そのデータを電子媒体を経由して出力することができない。しかし、</a:t>
            </a:r>
            <a:r>
              <a:rPr kumimoji="1" lang="en-US" altLang="ja-JP" dirty="0"/>
              <a:t>CLC</a:t>
            </a:r>
            <a:r>
              <a:rPr kumimoji="1" lang="ja-JP" altLang="en-US" dirty="0"/>
              <a:t>のスタッフは、そのデータを手動でコピーし、保管していた。</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6</a:t>
            </a:fld>
            <a:endParaRPr kumimoji="1" lang="ja-JP" altLang="en-US"/>
          </a:p>
        </p:txBody>
      </p:sp>
    </p:spTree>
    <p:extLst>
      <p:ext uri="{BB962C8B-B14F-4D97-AF65-F5344CB8AC3E}">
        <p14:creationId xmlns:p14="http://schemas.microsoft.com/office/powerpoint/2010/main" val="1160136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排水処理システム</a:t>
            </a:r>
            <a:endParaRPr kumimoji="1" lang="en-US" altLang="ja-JP" dirty="0"/>
          </a:p>
          <a:p>
            <a:r>
              <a:rPr kumimoji="1" lang="ja-JP" altLang="en-US" dirty="0"/>
              <a:t>・ 排水処理システムは、</a:t>
            </a:r>
            <a:r>
              <a:rPr kumimoji="1" lang="en-US" altLang="ja-JP" dirty="0"/>
              <a:t>NIHE</a:t>
            </a:r>
            <a:r>
              <a:rPr kumimoji="1" lang="ja-JP" altLang="en-US" dirty="0"/>
              <a:t>の</a:t>
            </a:r>
            <a:r>
              <a:rPr kumimoji="1" lang="en-US" altLang="ja-JP" dirty="0"/>
              <a:t>HTC</a:t>
            </a:r>
            <a:r>
              <a:rPr kumimoji="1" lang="ja-JP" altLang="en-US" dirty="0"/>
              <a:t>の地階に存在しており、パネル壁により囲まれている。</a:t>
            </a:r>
            <a:endParaRPr kumimoji="1" lang="en-US" altLang="ja-JP" dirty="0"/>
          </a:p>
          <a:p>
            <a:r>
              <a:rPr kumimoji="1" lang="ja-JP" altLang="en-US" dirty="0"/>
              <a:t>・ 私達の訪問時に、排水処理システムは運転されておらずにスタンバイしていた。</a:t>
            </a:r>
            <a:endParaRPr kumimoji="1" lang="en-US" altLang="ja-JP" dirty="0"/>
          </a:p>
          <a:p>
            <a:r>
              <a:rPr kumimoji="1" lang="ja-JP" altLang="en-US" dirty="0"/>
              <a:t>・ 排水処理システムは、目視確認により、よく維持管理されていると思われる。しかしながら、詳細には、特にセンサーの感度は、目視確認により、確認できない。 </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7</a:t>
            </a:fld>
            <a:endParaRPr kumimoji="1" lang="ja-JP" altLang="en-US"/>
          </a:p>
        </p:txBody>
      </p:sp>
    </p:spTree>
    <p:extLst>
      <p:ext uri="{BB962C8B-B14F-4D97-AF65-F5344CB8AC3E}">
        <p14:creationId xmlns:p14="http://schemas.microsoft.com/office/powerpoint/2010/main" val="1427604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p>
          <a:p>
            <a:r>
              <a:rPr kumimoji="1" lang="ja-JP" altLang="en-US" dirty="0"/>
              <a:t>・ 実験機器</a:t>
            </a:r>
            <a:endParaRPr kumimoji="1" lang="en-US" altLang="ja-JP" dirty="0"/>
          </a:p>
          <a:p>
            <a:r>
              <a:rPr kumimoji="1" lang="ja-JP" altLang="en-US" dirty="0"/>
              <a:t>・ 実験機器、</a:t>
            </a:r>
            <a:r>
              <a:rPr kumimoji="1" lang="en-US" altLang="ja-JP" dirty="0"/>
              <a:t>BSC (</a:t>
            </a:r>
            <a:r>
              <a:rPr kumimoji="1" lang="ja-JP" altLang="en-US" dirty="0"/>
              <a:t>安全キャビネット</a:t>
            </a:r>
            <a:r>
              <a:rPr kumimoji="1" lang="en-US" altLang="ja-JP" dirty="0"/>
              <a:t>) </a:t>
            </a:r>
            <a:r>
              <a:rPr kumimoji="1" lang="ja-JP" altLang="en-US" dirty="0"/>
              <a:t>、オートクレーブ、遠心機、冷凍庫、ふ卵器、顕微鏡、その他は、実験室に存在している。</a:t>
            </a:r>
            <a:endParaRPr kumimoji="1" lang="en-US" altLang="ja-JP" dirty="0"/>
          </a:p>
          <a:p>
            <a:r>
              <a:rPr kumimoji="1" lang="ja-JP" altLang="en-US" dirty="0"/>
              <a:t>・ これらの機器は、</a:t>
            </a:r>
            <a:r>
              <a:rPr kumimoji="1" lang="en-US" altLang="ja-JP" dirty="0"/>
              <a:t>CLC</a:t>
            </a:r>
            <a:r>
              <a:rPr kumimoji="1" lang="ja-JP" altLang="en-US" dirty="0"/>
              <a:t>により、維持管理され、保証される。その維持管理文書は、</a:t>
            </a:r>
            <a:r>
              <a:rPr kumimoji="1" lang="en-US" altLang="ja-JP" dirty="0"/>
              <a:t>CLC</a:t>
            </a:r>
            <a:r>
              <a:rPr kumimoji="1" lang="ja-JP" altLang="en-US" dirty="0"/>
              <a:t>により、提供された。</a:t>
            </a:r>
            <a:endParaRPr kumimoji="1" lang="en-US" altLang="ja-JP" dirty="0"/>
          </a:p>
          <a:p>
            <a:r>
              <a:rPr kumimoji="1" lang="ja-JP" altLang="en-US" dirty="0"/>
              <a:t>・ </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8</a:t>
            </a:fld>
            <a:endParaRPr kumimoji="1" lang="ja-JP" altLang="en-US"/>
          </a:p>
        </p:txBody>
      </p:sp>
    </p:spTree>
    <p:extLst>
      <p:ext uri="{BB962C8B-B14F-4D97-AF65-F5344CB8AC3E}">
        <p14:creationId xmlns:p14="http://schemas.microsoft.com/office/powerpoint/2010/main" val="318316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a:t>
            </a:r>
            <a:r>
              <a:rPr kumimoji="1" lang="en-US" altLang="ja-JP" dirty="0"/>
              <a:t> </a:t>
            </a:r>
          </a:p>
          <a:p>
            <a:r>
              <a:rPr kumimoji="1" lang="ja-JP" altLang="en-US" dirty="0"/>
              <a:t>・ 私達の訪問時に、実験室は運転されておらず、そのため、関連する機器もまた運転されていなかった。・ 実験室と関連する機器は、目視確認により、よく維持管理されていると思われる。しかしながら、実験室と機器は、運転中に点検されるべきである。・ </a:t>
            </a:r>
            <a:r>
              <a:rPr kumimoji="1" lang="en-US" altLang="ja-JP" dirty="0"/>
              <a:t>CLC</a:t>
            </a:r>
            <a:r>
              <a:rPr kumimoji="1" lang="ja-JP" altLang="en-US" dirty="0"/>
              <a:t>は、実験室を運転し、維持管理している。また、実験機器を維持管理し、保証している。</a:t>
            </a:r>
            <a:r>
              <a:rPr kumimoji="1" lang="en-US" altLang="ja-JP" dirty="0"/>
              <a:t>CLC</a:t>
            </a:r>
            <a:r>
              <a:rPr kumimoji="1" lang="ja-JP" altLang="en-US" dirty="0"/>
              <a:t>は、よく機能していると思われる。</a:t>
            </a:r>
            <a:endParaRPr kumimoji="1" lang="en-US" altLang="ja-JP" dirty="0"/>
          </a:p>
          <a:p>
            <a:r>
              <a:rPr kumimoji="1" lang="ja-JP" altLang="en-US" dirty="0"/>
              <a:t>・ </a:t>
            </a:r>
            <a:r>
              <a:rPr kumimoji="1" lang="en-US" altLang="ja-JP" dirty="0"/>
              <a:t>HTC</a:t>
            </a:r>
            <a:r>
              <a:rPr kumimoji="1" lang="ja-JP" altLang="en-US" dirty="0"/>
              <a:t>は、</a:t>
            </a:r>
            <a:r>
              <a:rPr kumimoji="1" lang="en-US" altLang="ja-JP" dirty="0"/>
              <a:t>2008</a:t>
            </a:r>
            <a:r>
              <a:rPr kumimoji="1" lang="ja-JP" altLang="en-US" dirty="0"/>
              <a:t>年に完成された。今、</a:t>
            </a:r>
            <a:r>
              <a:rPr kumimoji="1" lang="en-US" altLang="ja-JP" dirty="0"/>
              <a:t>10</a:t>
            </a:r>
            <a:r>
              <a:rPr kumimoji="1" lang="ja-JP" altLang="en-US" dirty="0"/>
              <a:t>年以上が経過した。今から、複数の機器やその部品が寿命を終えるだろう。そのため、修理や交換を含む維持管理のための長期計画が検討されるべきである。</a:t>
            </a:r>
          </a:p>
        </p:txBody>
      </p:sp>
      <p:sp>
        <p:nvSpPr>
          <p:cNvPr id="4" name="スライド番号プレースホルダー 3"/>
          <p:cNvSpPr>
            <a:spLocks noGrp="1"/>
          </p:cNvSpPr>
          <p:nvPr>
            <p:ph type="sldNum" sz="quarter" idx="5"/>
          </p:nvPr>
        </p:nvSpPr>
        <p:spPr/>
        <p:txBody>
          <a:bodyPr/>
          <a:lstStyle/>
          <a:p>
            <a:fld id="{9E29B767-076F-434C-B766-3279F6E5A83C}" type="slidenum">
              <a:rPr kumimoji="1" lang="ja-JP" altLang="en-US" smtClean="0"/>
              <a:t>9</a:t>
            </a:fld>
            <a:endParaRPr kumimoji="1" lang="ja-JP" altLang="en-US"/>
          </a:p>
        </p:txBody>
      </p:sp>
    </p:spTree>
    <p:extLst>
      <p:ext uri="{BB962C8B-B14F-4D97-AF65-F5344CB8AC3E}">
        <p14:creationId xmlns:p14="http://schemas.microsoft.com/office/powerpoint/2010/main" val="2673271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A30656-7179-4581-A122-526907D14068}"/>
              </a:ext>
            </a:extLst>
          </p:cNvPr>
          <p:cNvSpPr>
            <a:spLocks noGrp="1"/>
          </p:cNvSpPr>
          <p:nvPr>
            <p:ph type="ctrTitle"/>
          </p:nvPr>
        </p:nvSpPr>
        <p:spPr/>
        <p:txBody>
          <a:bodyPr/>
          <a:lstStyle/>
          <a:p>
            <a:r>
              <a:rPr lang="en-US" altLang="ja-JP" dirty="0">
                <a:latin typeface="ＭＳ Ｐゴシック" panose="020B0600070205080204" pitchFamily="50" charset="-128"/>
                <a:ea typeface="ＭＳ Ｐゴシック" panose="020B0600070205080204" pitchFamily="50" charset="-128"/>
              </a:rPr>
              <a:t>Assessment of BSL3 lab operation in NIHE (</a:t>
            </a:r>
            <a:r>
              <a:rPr lang="en-US" altLang="ja-JP" sz="5400" dirty="0">
                <a:latin typeface="ＭＳ Ｐゴシック" panose="020B0600070205080204" pitchFamily="50" charset="-128"/>
                <a:ea typeface="ＭＳ Ｐゴシック" panose="020B0600070205080204" pitchFamily="50" charset="-128"/>
              </a:rPr>
              <a:t>National Institute Hygiene and Epidemiology</a:t>
            </a:r>
            <a:r>
              <a:rPr lang="en-US" altLang="ja-JP" dirty="0">
                <a:latin typeface="ＭＳ Ｐゴシック" panose="020B0600070205080204" pitchFamily="50" charset="-128"/>
                <a:ea typeface="ＭＳ Ｐゴシック" panose="020B0600070205080204" pitchFamily="50" charset="-128"/>
              </a:rPr>
              <a:t>)</a:t>
            </a:r>
            <a:endParaRPr kumimoji="1" lang="ja-JP" altLang="en-US" dirty="0"/>
          </a:p>
        </p:txBody>
      </p:sp>
      <p:sp>
        <p:nvSpPr>
          <p:cNvPr id="3" name="字幕 2">
            <a:extLst>
              <a:ext uri="{FF2B5EF4-FFF2-40B4-BE49-F238E27FC236}">
                <a16:creationId xmlns:a16="http://schemas.microsoft.com/office/drawing/2014/main" id="{FB6000FF-A4CE-4959-B267-56A27952F9A2}"/>
              </a:ext>
            </a:extLst>
          </p:cNvPr>
          <p:cNvSpPr>
            <a:spLocks noGrp="1"/>
          </p:cNvSpPr>
          <p:nvPr>
            <p:ph type="subTitle" idx="1"/>
          </p:nvPr>
        </p:nvSpPr>
        <p:spPr>
          <a:xfrm>
            <a:off x="810001" y="5280846"/>
            <a:ext cx="10572000" cy="1239223"/>
          </a:xfrm>
        </p:spPr>
        <p:txBody>
          <a:bodyPr>
            <a:normAutofit fontScale="92500" lnSpcReduction="10000"/>
          </a:bodyPr>
          <a:lstStyle/>
          <a:p>
            <a:r>
              <a:rPr lang="en-US" altLang="ja-JP" sz="3200" dirty="0">
                <a:latin typeface="ＭＳ Ｐゴシック" panose="020B0600070205080204" pitchFamily="50" charset="-128"/>
                <a:ea typeface="ＭＳ Ｐゴシック" panose="020B0600070205080204" pitchFamily="50" charset="-128"/>
              </a:rPr>
              <a:t>01,02/07/2019</a:t>
            </a:r>
          </a:p>
          <a:p>
            <a:r>
              <a:rPr lang="en-US" altLang="ja-JP" sz="3200" dirty="0">
                <a:latin typeface="ＭＳ Ｐゴシック" panose="020B0600070205080204" pitchFamily="50" charset="-128"/>
                <a:ea typeface="ＭＳ Ｐゴシック" panose="020B0600070205080204" pitchFamily="50" charset="-128"/>
              </a:rPr>
              <a:t>Hideki Miki, Ph.D. </a:t>
            </a:r>
            <a:r>
              <a:rPr lang="en-US" altLang="ja-JP" sz="3200">
                <a:latin typeface="ＭＳ Ｐゴシック" panose="020B0600070205080204" pitchFamily="50" charset="-128"/>
                <a:ea typeface="ＭＳ Ｐゴシック" panose="020B0600070205080204" pitchFamily="50" charset="-128"/>
              </a:rPr>
              <a:t>(Engineering), </a:t>
            </a:r>
            <a:r>
              <a:rPr lang="en-US" altLang="ja-JP" sz="3200" dirty="0">
                <a:latin typeface="ＭＳ Ｐゴシック" panose="020B0600070205080204" pitchFamily="50" charset="-128"/>
                <a:ea typeface="ＭＳ Ｐゴシック" panose="020B0600070205080204" pitchFamily="50" charset="-128"/>
              </a:rPr>
              <a:t>JICA Expert</a:t>
            </a:r>
            <a:endParaRPr lang="ja-JP" altLang="en-US" sz="3200" dirty="0">
              <a:latin typeface="ＭＳ Ｐゴシック" panose="020B0600070205080204" pitchFamily="50" charset="-128"/>
              <a:ea typeface="ＭＳ Ｐゴシック" panose="020B0600070205080204" pitchFamily="50" charset="-128"/>
            </a:endParaRPr>
          </a:p>
          <a:p>
            <a:endParaRPr kumimoji="1" lang="ja-JP" altLang="en-US" dirty="0"/>
          </a:p>
        </p:txBody>
      </p:sp>
    </p:spTree>
    <p:extLst>
      <p:ext uri="{BB962C8B-B14F-4D97-AF65-F5344CB8AC3E}">
        <p14:creationId xmlns:p14="http://schemas.microsoft.com/office/powerpoint/2010/main" val="17573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Outline </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6357324"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At</a:t>
            </a:r>
            <a:r>
              <a:rPr kumimoji="1" lang="en-US" altLang="ja-JP" sz="2400" dirty="0">
                <a:latin typeface="ＭＳ Ｐゴシック" panose="020B0600070205080204" pitchFamily="50" charset="-128"/>
                <a:ea typeface="ＭＳ Ｐゴシック" panose="020B0600070205080204" pitchFamily="50" charset="-128"/>
              </a:rPr>
              <a:t> 1st July afternoon, ‘Visit BSL3 system in NIHE’ on training was done.</a:t>
            </a:r>
          </a:p>
          <a:p>
            <a:r>
              <a:rPr kumimoji="1" lang="en-US" altLang="ja-JP" sz="2400" dirty="0">
                <a:latin typeface="ＭＳ Ｐゴシック" panose="020B0600070205080204" pitchFamily="50" charset="-128"/>
                <a:ea typeface="ＭＳ Ｐゴシック" panose="020B0600070205080204" pitchFamily="50" charset="-128"/>
              </a:rPr>
              <a:t>We, researchers and </a:t>
            </a:r>
            <a:r>
              <a:rPr lang="en-US" altLang="ja-JP" sz="2400" dirty="0">
                <a:latin typeface="ＭＳ Ｐゴシック" panose="020B0600070205080204" pitchFamily="50" charset="-128"/>
                <a:ea typeface="ＭＳ Ｐゴシック" panose="020B0600070205080204" pitchFamily="50" charset="-128"/>
              </a:rPr>
              <a:t>engineers of PIHCMC, and JICA experts were guided by CLC (Center for Laboratory quality assurance and Calibration), and visited BSL3 system in NIHE HTC (High Tech Center).</a:t>
            </a:r>
          </a:p>
          <a:p>
            <a:r>
              <a:rPr lang="en-US" altLang="ja-JP" sz="2400" dirty="0">
                <a:latin typeface="ＭＳ Ｐゴシック" panose="020B0600070205080204" pitchFamily="50" charset="-128"/>
                <a:ea typeface="ＭＳ Ｐゴシック" panose="020B0600070205080204" pitchFamily="50" charset="-128"/>
              </a:rPr>
              <a:t>And after visit, some operation documents of BSL3 system in NIHE was provided by CLC. </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4" name="図 3">
            <a:extLst>
              <a:ext uri="{FF2B5EF4-FFF2-40B4-BE49-F238E27FC236}">
                <a16:creationId xmlns:a16="http://schemas.microsoft.com/office/drawing/2014/main" id="{892B16DF-F8CB-4A15-BF1A-02210558B4D4}"/>
              </a:ext>
            </a:extLst>
          </p:cNvPr>
          <p:cNvPicPr>
            <a:picLocks noChangeAspect="1"/>
          </p:cNvPicPr>
          <p:nvPr/>
        </p:nvPicPr>
        <p:blipFill>
          <a:blip r:embed="rId3"/>
          <a:stretch>
            <a:fillRect/>
          </a:stretch>
        </p:blipFill>
        <p:spPr>
          <a:xfrm>
            <a:off x="7176036" y="3096028"/>
            <a:ext cx="5015964" cy="3761972"/>
          </a:xfrm>
          <a:prstGeom prst="rect">
            <a:avLst/>
          </a:prstGeom>
        </p:spPr>
      </p:pic>
    </p:spTree>
    <p:extLst>
      <p:ext uri="{BB962C8B-B14F-4D97-AF65-F5344CB8AC3E}">
        <p14:creationId xmlns:p14="http://schemas.microsoft.com/office/powerpoint/2010/main" val="116226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Energy center</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Energy center is existing near NIHE HTC. However, distance between energy center and HTC is around 50m, so this distance makes energy loss. Many persons concerned had tried to improve this problem for a long time.</a:t>
            </a:r>
          </a:p>
          <a:p>
            <a:r>
              <a:rPr lang="en-US" altLang="ja-JP" sz="2400" dirty="0">
                <a:latin typeface="ＭＳ Ｐゴシック" panose="020B0600070205080204" pitchFamily="50" charset="-128"/>
                <a:ea typeface="ＭＳ Ｐゴシック" panose="020B0600070205080204" pitchFamily="50" charset="-128"/>
              </a:rPr>
              <a:t>Energy center has generators, boilers, chillers and other concerning equipment.</a:t>
            </a:r>
          </a:p>
          <a:p>
            <a:r>
              <a:rPr lang="en-US" altLang="ja-JP" sz="2400" dirty="0">
                <a:latin typeface="ＭＳ Ｐゴシック" panose="020B0600070205080204" pitchFamily="50" charset="-128"/>
                <a:ea typeface="ＭＳ Ｐゴシック" panose="020B0600070205080204" pitchFamily="50" charset="-128"/>
              </a:rPr>
              <a:t>At our visit, all equipment were not operated but standing-by.</a:t>
            </a:r>
          </a:p>
          <a:p>
            <a:r>
              <a:rPr lang="en-US" altLang="ja-JP" sz="2400" dirty="0">
                <a:latin typeface="ＭＳ Ｐゴシック" panose="020B0600070205080204" pitchFamily="50" charset="-128"/>
                <a:ea typeface="ＭＳ Ｐゴシック" panose="020B0600070205080204" pitchFamily="50" charset="-128"/>
              </a:rPr>
              <a:t>All equipment seems to be maintained well by visual inspection.</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5427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BSL3 labs</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3 BSL3 labs and 1 ABSL3 lab are existing in NIHE HTC 2nd floor.</a:t>
            </a:r>
          </a:p>
          <a:p>
            <a:r>
              <a:rPr lang="en-US" altLang="ja-JP" sz="2400" dirty="0">
                <a:latin typeface="ＭＳ Ｐゴシック" panose="020B0600070205080204" pitchFamily="50" charset="-128"/>
                <a:ea typeface="ＭＳ Ｐゴシック" panose="020B0600070205080204" pitchFamily="50" charset="-128"/>
              </a:rPr>
              <a:t>At our visit, all labs were not under operating, because of annual inspection. </a:t>
            </a:r>
          </a:p>
          <a:p>
            <a:r>
              <a:rPr lang="en-US" altLang="ja-JP" sz="2400" dirty="0">
                <a:latin typeface="ＭＳ Ｐゴシック" panose="020B0600070205080204" pitchFamily="50" charset="-128"/>
                <a:ea typeface="ＭＳ Ｐゴシック" panose="020B0600070205080204" pitchFamily="50" charset="-128"/>
              </a:rPr>
              <a:t>So, air conditioning system was stopping, except only ventilation.</a:t>
            </a:r>
          </a:p>
          <a:p>
            <a:r>
              <a:rPr lang="en-US" altLang="ja-JP" sz="2400" dirty="0">
                <a:latin typeface="ＭＳ Ｐゴシック" panose="020B0600070205080204" pitchFamily="50" charset="-128"/>
                <a:ea typeface="ＭＳ Ｐゴシック" panose="020B0600070205080204" pitchFamily="50" charset="-128"/>
              </a:rPr>
              <a:t>All labs and included equipment seems to be maintained well by visual inspection. But 2 Double door type autoclaves are broken.</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5041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Machine room</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Machine room is existing in NIHE HTC 3rd floor.</a:t>
            </a:r>
          </a:p>
          <a:p>
            <a:r>
              <a:rPr lang="en-US" altLang="ja-JP" sz="2400" dirty="0">
                <a:latin typeface="ＭＳ Ｐゴシック" panose="020B0600070205080204" pitchFamily="50" charset="-128"/>
                <a:ea typeface="ＭＳ Ｐゴシック" panose="020B0600070205080204" pitchFamily="50" charset="-128"/>
              </a:rPr>
              <a:t>Machine room has air handling units, fans, filters and other concerning equipment, ducting and piping.</a:t>
            </a:r>
          </a:p>
          <a:p>
            <a:r>
              <a:rPr lang="en-US" altLang="ja-JP" sz="2400" dirty="0">
                <a:latin typeface="ＭＳ Ｐゴシック" panose="020B0600070205080204" pitchFamily="50" charset="-128"/>
                <a:ea typeface="ＭＳ Ｐゴシック" panose="020B0600070205080204" pitchFamily="50" charset="-128"/>
              </a:rPr>
              <a:t>All equipment seems to be maintained well by visual inspection.</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3112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Control room</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Control room is existing in NIHE HTC 2nd floor, at entrance of BSL3 labs.</a:t>
            </a:r>
          </a:p>
          <a:p>
            <a:r>
              <a:rPr lang="en-US" altLang="ja-JP" sz="2400" dirty="0">
                <a:latin typeface="ＭＳ Ｐゴシック" panose="020B0600070205080204" pitchFamily="50" charset="-128"/>
                <a:ea typeface="ＭＳ Ｐゴシック" panose="020B0600070205080204" pitchFamily="50" charset="-128"/>
              </a:rPr>
              <a:t>Control room has control and monitoring system.</a:t>
            </a:r>
          </a:p>
          <a:p>
            <a:r>
              <a:rPr lang="en-US" altLang="ja-JP" sz="2400" dirty="0">
                <a:latin typeface="ＭＳ Ｐゴシック" panose="020B0600070205080204" pitchFamily="50" charset="-128"/>
                <a:ea typeface="ＭＳ Ｐゴシック" panose="020B0600070205080204" pitchFamily="50" charset="-128"/>
              </a:rPr>
              <a:t>Control and monitoring system seem working well by visual inspection.</a:t>
            </a:r>
          </a:p>
          <a:p>
            <a:r>
              <a:rPr lang="en-US" altLang="ja-JP" sz="2400" dirty="0">
                <a:latin typeface="ＭＳ Ｐゴシック" panose="020B0600070205080204" pitchFamily="50" charset="-128"/>
                <a:ea typeface="ＭＳ Ｐゴシック" panose="020B0600070205080204" pitchFamily="50" charset="-128"/>
              </a:rPr>
              <a:t>Monitoring system cannot output its data via electronic media, but CLC staffs copied its data by manual and stored.</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730833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Waste water treatment system </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Waste water treatment system is existing in NIHE HTC underground floor, and enclosed by panel wall.</a:t>
            </a:r>
          </a:p>
          <a:p>
            <a:r>
              <a:rPr lang="en-US" altLang="ja-JP" sz="2400" dirty="0">
                <a:latin typeface="ＭＳ Ｐゴシック" panose="020B0600070205080204" pitchFamily="50" charset="-128"/>
                <a:ea typeface="ＭＳ Ｐゴシック" panose="020B0600070205080204" pitchFamily="50" charset="-128"/>
              </a:rPr>
              <a:t>At our visit, waste water treatment system was not operated but standing-by.</a:t>
            </a:r>
          </a:p>
          <a:p>
            <a:r>
              <a:rPr lang="en-US" altLang="ja-JP" sz="2400" dirty="0">
                <a:latin typeface="ＭＳ Ｐゴシック" panose="020B0600070205080204" pitchFamily="50" charset="-128"/>
                <a:ea typeface="ＭＳ Ｐゴシック" panose="020B0600070205080204" pitchFamily="50" charset="-128"/>
              </a:rPr>
              <a:t>Waste water treatment system seems to be maintained well by visual inspection. However, in detail, especially sensitivity of sensors cannot be checked by visual inspection.</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1885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Experimental equipment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Experimental equipment, BSCs (Bio Safety Cabinets), autoclaves, centrifuges, freezers, incubators, microscopes and others are existing in labs.</a:t>
            </a:r>
          </a:p>
          <a:p>
            <a:r>
              <a:rPr lang="en-US" altLang="ja-JP" sz="2400" dirty="0">
                <a:latin typeface="ＭＳ Ｐゴシック" panose="020B0600070205080204" pitchFamily="50" charset="-128"/>
                <a:ea typeface="ＭＳ Ｐゴシック" panose="020B0600070205080204" pitchFamily="50" charset="-128"/>
              </a:rPr>
              <a:t>These equipment were maintained and certified by CLC. Its maintenance documents were provided by CLC.</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3214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Conclusion</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lnSpcReduction="10000"/>
          </a:bodyPr>
          <a:lstStyle/>
          <a:p>
            <a:r>
              <a:rPr kumimoji="1" lang="en-US" altLang="ja-JP" sz="2400" dirty="0">
                <a:latin typeface="ＭＳ Ｐゴシック" panose="020B0600070205080204" pitchFamily="50" charset="-128"/>
                <a:ea typeface="ＭＳ Ｐゴシック" panose="020B0600070205080204" pitchFamily="50" charset="-128"/>
              </a:rPr>
              <a:t>At our visit, labs were not operated, so concerning equipment were not operated also.</a:t>
            </a:r>
          </a:p>
          <a:p>
            <a:r>
              <a:rPr lang="en-US" altLang="ja-JP" sz="2400" dirty="0">
                <a:latin typeface="ＭＳ Ｐゴシック" panose="020B0600070205080204" pitchFamily="50" charset="-128"/>
                <a:ea typeface="ＭＳ Ｐゴシック" panose="020B0600070205080204" pitchFamily="50" charset="-128"/>
              </a:rPr>
              <a:t>Labs and concerning equipment seems to be maintained well by visual inspection. However, labs and equipment should be inspected on working.</a:t>
            </a:r>
          </a:p>
          <a:p>
            <a:r>
              <a:rPr lang="en-US" altLang="ja-JP" sz="2400" dirty="0">
                <a:latin typeface="ＭＳ Ｐゴシック" panose="020B0600070205080204" pitchFamily="50" charset="-128"/>
                <a:ea typeface="ＭＳ Ｐゴシック" panose="020B0600070205080204" pitchFamily="50" charset="-128"/>
              </a:rPr>
              <a:t>CLC is operating and monitoring labs, also maintaining and certifying experimental equipment. CLC seems to be functioning well.</a:t>
            </a:r>
          </a:p>
          <a:p>
            <a:r>
              <a:rPr kumimoji="1" lang="en-US" altLang="ja-JP" sz="2400" dirty="0">
                <a:latin typeface="ＭＳ Ｐゴシック" panose="020B0600070205080204" pitchFamily="50" charset="-128"/>
                <a:ea typeface="ＭＳ Ｐゴシック" panose="020B0600070205080204" pitchFamily="50" charset="-128"/>
              </a:rPr>
              <a:t>HTC was established in 2008. Now, it passed over 10 years. From now, some equipment or its parts will finish its lifetime. So, long term plan for maintenance including repairing and replace should be considered.</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8332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449</TotalTime>
  <Words>1368</Words>
  <Application>Microsoft Office PowerPoint</Application>
  <PresentationFormat>ワイド画面</PresentationFormat>
  <Paragraphs>83</Paragraphs>
  <Slides>9</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游ゴシック</vt:lpstr>
      <vt:lpstr>Century Gothic</vt:lpstr>
      <vt:lpstr>Wingdings 2</vt:lpstr>
      <vt:lpstr>クォータブル</vt:lpstr>
      <vt:lpstr>Assessment of BSL3 lab operation in NIHE (National Institute Hygiene and Epidemiology)</vt:lpstr>
      <vt:lpstr>Outline </vt:lpstr>
      <vt:lpstr>Detail/ Energy center</vt:lpstr>
      <vt:lpstr>Detail/ BSL3 labs</vt:lpstr>
      <vt:lpstr>Detail/ Machine room</vt:lpstr>
      <vt:lpstr>Detail/ Control room</vt:lpstr>
      <vt:lpstr>Detail/ Waste water treatment system </vt:lpstr>
      <vt:lpstr>Detail/ Experimental equipment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BSL3 lab operation in NIHE</dc:title>
  <dc:creator>三木 秀樹</dc:creator>
  <cp:lastModifiedBy>HIDEKI MIKI</cp:lastModifiedBy>
  <cp:revision>37</cp:revision>
  <dcterms:created xsi:type="dcterms:W3CDTF">2019-06-27T07:10:36Z</dcterms:created>
  <dcterms:modified xsi:type="dcterms:W3CDTF">2023-12-26T00:50:40Z</dcterms:modified>
</cp:coreProperties>
</file>